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82" r:id="rId7"/>
    <p:sldId id="283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F24C17-9DF7-4DCD-BB3F-2882C17DC09B}">
          <p14:sldIdLst>
            <p14:sldId id="256"/>
            <p14:sldId id="257"/>
            <p14:sldId id="258"/>
            <p14:sldId id="280"/>
            <p14:sldId id="281"/>
            <p14:sldId id="282"/>
            <p14:sldId id="283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90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 03 </a:t>
            </a:r>
            <a:r>
              <a:rPr lang="en-IN" dirty="0"/>
              <a:t>Virtualization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534400" cy="5029200"/>
          </a:xfrm>
        </p:spPr>
        <p:txBody>
          <a:bodyPr>
            <a:normAutofit/>
          </a:bodyPr>
          <a:lstStyle/>
          <a:p>
            <a:r>
              <a:rPr lang="en-US" b="1" dirty="0" smtClean="0"/>
              <a:t>Sharing</a:t>
            </a:r>
            <a:r>
              <a:rPr lang="en-US" dirty="0" smtClean="0"/>
              <a:t> </a:t>
            </a:r>
            <a:r>
              <a:rPr lang="en-US" dirty="0"/>
              <a:t>of resources helps cost reduction.</a:t>
            </a:r>
          </a:p>
          <a:p>
            <a:r>
              <a:rPr lang="en-US" b="1" dirty="0" smtClean="0"/>
              <a:t>Isolation</a:t>
            </a:r>
            <a:r>
              <a:rPr lang="en-US" b="1" dirty="0"/>
              <a:t>:</a:t>
            </a:r>
            <a:r>
              <a:rPr lang="en-US" dirty="0"/>
              <a:t> Virtual machines are isolated from each other as if they are physically separated.</a:t>
            </a:r>
          </a:p>
          <a:p>
            <a:r>
              <a:rPr lang="en-US" b="1" dirty="0" smtClean="0"/>
              <a:t>Encapsulation</a:t>
            </a:r>
            <a:r>
              <a:rPr lang="en-US" b="1" dirty="0"/>
              <a:t>:</a:t>
            </a:r>
            <a:r>
              <a:rPr lang="en-US" dirty="0"/>
              <a:t> Virtual machines encapsulate a complete computing environment.</a:t>
            </a:r>
          </a:p>
          <a:p>
            <a:r>
              <a:rPr lang="en-US" b="1" dirty="0" smtClean="0"/>
              <a:t>Hardware </a:t>
            </a:r>
            <a:r>
              <a:rPr lang="en-US" b="1" dirty="0"/>
              <a:t>Independence:</a:t>
            </a:r>
            <a:r>
              <a:rPr lang="en-US" dirty="0"/>
              <a:t> Virtual machines run independently of underlying hardware.</a:t>
            </a:r>
          </a:p>
          <a:p>
            <a:r>
              <a:rPr lang="en-US" b="1" dirty="0" smtClean="0"/>
              <a:t>Portability</a:t>
            </a:r>
            <a:r>
              <a:rPr lang="en-US" b="1" dirty="0"/>
              <a:t>:</a:t>
            </a:r>
            <a:r>
              <a:rPr lang="en-US" dirty="0"/>
              <a:t> Virtual machines can be migrated between different hosts.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61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makes virtualization possible?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534400" cy="1981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There </a:t>
            </a:r>
            <a:r>
              <a:rPr lang="en-US" dirty="0"/>
              <a:t>is a software that makes virtualization possible. This software is known as a Hypervisor, also known as a virtualization manager.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sits between the hardware and the operating system and assigns the amount of access that the applications and operating systems have with the processor and other hardware resources.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814" t="32359" r="28754" b="37165"/>
          <a:stretch/>
        </p:blipFill>
        <p:spPr>
          <a:xfrm>
            <a:off x="1371600" y="3162300"/>
            <a:ext cx="6248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3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Hypervisor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1905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term hypervisor was first coined in 1956 by IBM </a:t>
            </a:r>
          </a:p>
          <a:p>
            <a:r>
              <a:rPr lang="en-US" dirty="0" smtClean="0"/>
              <a:t>Hypervisor </a:t>
            </a:r>
            <a:r>
              <a:rPr lang="en-US" dirty="0"/>
              <a:t>acts as a link between the hardware and the virtual environment and distributes the hardware resources such as CPU usage, memory allotment between the different virtual environments.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810000"/>
            <a:ext cx="523011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9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Hypervisor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hypervisor or virtual machine monitor (VMM) is computer software, firmware or hardware that creates and runs virtual machines.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computer on which a hypervisor runs one or more virtual machines is called a host machine, and each virtual machine is called a guest machine. </a:t>
            </a:r>
          </a:p>
          <a:p>
            <a:r>
              <a:rPr lang="en-US" dirty="0" smtClean="0"/>
              <a:t>A </a:t>
            </a:r>
            <a:r>
              <a:rPr lang="en-US" dirty="0"/>
              <a:t>hypervisor is a hardware virtualization technique that allows multiple guest operating systems (OS) to run on a single host system at the same time.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guest OS shares the hardware of the host computer, such that each OS appears to have its own processor, memory and other hardware resources. </a:t>
            </a:r>
          </a:p>
          <a:p>
            <a:r>
              <a:rPr lang="en-US" dirty="0" smtClean="0"/>
              <a:t>A </a:t>
            </a:r>
            <a:r>
              <a:rPr lang="en-US" dirty="0"/>
              <a:t>hypervisor is also known as a virtual machine manager (VMM). </a:t>
            </a:r>
          </a:p>
        </p:txBody>
      </p:sp>
    </p:spTree>
    <p:extLst>
      <p:ext uri="{BB962C8B-B14F-4D97-AF65-F5344CB8AC3E}">
        <p14:creationId xmlns:p14="http://schemas.microsoft.com/office/powerpoint/2010/main" val="16188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Types of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199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7 Types of Virtualization </a:t>
            </a:r>
          </a:p>
          <a:p>
            <a:pPr lvl="1"/>
            <a:r>
              <a:rPr lang="en-IN" dirty="0"/>
              <a:t>Hardware Virtualization. </a:t>
            </a:r>
            <a:endParaRPr lang="en-IN" dirty="0" smtClean="0"/>
          </a:p>
          <a:p>
            <a:pPr lvl="1"/>
            <a:r>
              <a:rPr lang="en-IN" dirty="0" smtClean="0"/>
              <a:t>Software </a:t>
            </a:r>
            <a:r>
              <a:rPr lang="en-IN" dirty="0"/>
              <a:t>Virtualization. </a:t>
            </a:r>
            <a:endParaRPr lang="en-IN" dirty="0" smtClean="0"/>
          </a:p>
          <a:p>
            <a:pPr lvl="1"/>
            <a:r>
              <a:rPr lang="en-IN" dirty="0" smtClean="0"/>
              <a:t>Network </a:t>
            </a:r>
            <a:r>
              <a:rPr lang="en-IN" dirty="0"/>
              <a:t>Virtualization. </a:t>
            </a:r>
            <a:endParaRPr lang="en-IN" dirty="0" smtClean="0"/>
          </a:p>
          <a:p>
            <a:pPr lvl="1"/>
            <a:r>
              <a:rPr lang="en-IN" dirty="0" smtClean="0"/>
              <a:t>Storage </a:t>
            </a:r>
            <a:r>
              <a:rPr lang="en-IN" dirty="0"/>
              <a:t>Virtualization </a:t>
            </a:r>
            <a:endParaRPr lang="en-IN" dirty="0" smtClean="0"/>
          </a:p>
          <a:p>
            <a:pPr lvl="1"/>
            <a:r>
              <a:rPr lang="en-IN" dirty="0" smtClean="0"/>
              <a:t>Memory </a:t>
            </a:r>
            <a:r>
              <a:rPr lang="en-IN" dirty="0"/>
              <a:t>Virtualization. </a:t>
            </a:r>
            <a:endParaRPr lang="en-IN" dirty="0" smtClean="0"/>
          </a:p>
          <a:p>
            <a:pPr lvl="1"/>
            <a:r>
              <a:rPr lang="en-IN" dirty="0" smtClean="0"/>
              <a:t>Data </a:t>
            </a:r>
            <a:r>
              <a:rPr lang="en-IN" dirty="0"/>
              <a:t>Virtualization</a:t>
            </a:r>
            <a:r>
              <a:rPr lang="en-IN" dirty="0" smtClean="0"/>
              <a:t>. </a:t>
            </a:r>
          </a:p>
          <a:p>
            <a:pPr lvl="1"/>
            <a:r>
              <a:rPr lang="en-IN" dirty="0" smtClean="0"/>
              <a:t>Desktop </a:t>
            </a:r>
            <a:r>
              <a:rPr lang="en-IN" dirty="0"/>
              <a:t>Virtualization.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57600"/>
            <a:ext cx="8915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9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Hardware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14477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Hardware </a:t>
            </a:r>
            <a:r>
              <a:rPr lang="en-US" dirty="0"/>
              <a:t>or platform virtualization means creation of virtual machine that act like </a:t>
            </a:r>
            <a:r>
              <a:rPr lang="en-US" b="1" dirty="0"/>
              <a:t>real computer</a:t>
            </a:r>
            <a:r>
              <a:rPr lang="en-US" dirty="0"/>
              <a:t>. </a:t>
            </a:r>
          </a:p>
          <a:p>
            <a:r>
              <a:rPr lang="en-US" dirty="0" smtClean="0"/>
              <a:t>Ex</a:t>
            </a:r>
            <a:r>
              <a:rPr lang="en-US" dirty="0"/>
              <a:t>. Computer running Microsoft Windows 7 may host the virtual machine look like a </a:t>
            </a:r>
            <a:r>
              <a:rPr lang="en-US" dirty="0" smtClean="0"/>
              <a:t>Ubuntu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750" t="34444" r="24999" b="19629"/>
          <a:stretch/>
        </p:blipFill>
        <p:spPr>
          <a:xfrm>
            <a:off x="1676400" y="3048000"/>
            <a:ext cx="5305501" cy="33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Hardware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671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Hardware </a:t>
            </a:r>
            <a:r>
              <a:rPr lang="en-US" dirty="0"/>
              <a:t>virtualization also knows as hardware-assisted virtualization or </a:t>
            </a:r>
            <a:r>
              <a:rPr lang="en-US" b="1" dirty="0"/>
              <a:t>server virtualization</a:t>
            </a:r>
            <a:r>
              <a:rPr lang="en-US" dirty="0"/>
              <a:t>. </a:t>
            </a:r>
            <a:endParaRPr lang="en-IN" dirty="0"/>
          </a:p>
          <a:p>
            <a:r>
              <a:rPr lang="en-US" dirty="0" smtClean="0"/>
              <a:t>The </a:t>
            </a:r>
            <a:r>
              <a:rPr lang="en-US" dirty="0"/>
              <a:t>basic idea of the technology is to combine many small physical servers into one large physical server, so that the processor can be used more effectively and efficiently. </a:t>
            </a:r>
          </a:p>
          <a:p>
            <a:r>
              <a:rPr lang="en-US" dirty="0" smtClean="0"/>
              <a:t>Each </a:t>
            </a:r>
            <a:r>
              <a:rPr lang="en-US" dirty="0"/>
              <a:t>small server can host a virtual machine, but the entire </a:t>
            </a:r>
            <a:r>
              <a:rPr lang="en-US" b="1" dirty="0"/>
              <a:t>cluster of servers </a:t>
            </a:r>
            <a:r>
              <a:rPr lang="en-US" dirty="0"/>
              <a:t>is treated as a single device by any process requesting the hardware. </a:t>
            </a:r>
          </a:p>
          <a:p>
            <a:r>
              <a:rPr lang="en-US" dirty="0" smtClean="0"/>
              <a:t>The </a:t>
            </a:r>
            <a:r>
              <a:rPr lang="en-US" dirty="0"/>
              <a:t>hardware resource allotment is done by the </a:t>
            </a:r>
            <a:r>
              <a:rPr lang="en-US" b="1" dirty="0"/>
              <a:t>hypervisor</a:t>
            </a:r>
            <a:r>
              <a:rPr lang="en-US" dirty="0"/>
              <a:t>. </a:t>
            </a:r>
          </a:p>
          <a:p>
            <a:r>
              <a:rPr lang="en-US" dirty="0" smtClean="0"/>
              <a:t>The </a:t>
            </a:r>
            <a:r>
              <a:rPr lang="en-US" dirty="0"/>
              <a:t>advantages are increased processing </a:t>
            </a:r>
            <a:r>
              <a:rPr lang="en-US" dirty="0" smtClean="0"/>
              <a:t>power </a:t>
            </a:r>
            <a:r>
              <a:rPr lang="en-US" dirty="0"/>
              <a:t>as a result of </a:t>
            </a:r>
            <a:r>
              <a:rPr lang="en-US" b="1" dirty="0"/>
              <a:t>maximized hardware utilization and application uptime.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2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Hardware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4267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Hardware </a:t>
            </a:r>
            <a:r>
              <a:rPr lang="en-US" dirty="0"/>
              <a:t>virtualization is further subdivided into the following types </a:t>
            </a:r>
          </a:p>
          <a:p>
            <a:pPr lvl="1"/>
            <a:r>
              <a:rPr lang="en-US" b="1" dirty="0"/>
              <a:t>Full Virtualization </a:t>
            </a:r>
            <a:r>
              <a:rPr lang="en-US" dirty="0"/>
              <a:t>– Guest software does not require any modifications since the underlying hardware is fully simulated. </a:t>
            </a:r>
          </a:p>
          <a:p>
            <a:pPr lvl="1"/>
            <a:r>
              <a:rPr lang="en-US" b="1" dirty="0"/>
              <a:t>Para Virtualization </a:t>
            </a:r>
            <a:r>
              <a:rPr lang="en-US" dirty="0"/>
              <a:t>– The hardware is not simulated and the guest software run their own isolated domains. </a:t>
            </a:r>
          </a:p>
          <a:p>
            <a:pPr lvl="1"/>
            <a:r>
              <a:rPr lang="en-US" b="1" dirty="0"/>
              <a:t>Partial Virtualization </a:t>
            </a:r>
            <a:r>
              <a:rPr lang="en-US" dirty="0"/>
              <a:t>– The virtual machine simulates the hardware and becomes independent of it. The guest operating system may require modifications. </a:t>
            </a:r>
          </a:p>
        </p:txBody>
      </p:sp>
    </p:spTree>
    <p:extLst>
      <p:ext uri="{BB962C8B-B14F-4D97-AF65-F5344CB8AC3E}">
        <p14:creationId xmlns:p14="http://schemas.microsoft.com/office/powerpoint/2010/main" val="37044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Software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20573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ability to computer to run and create </a:t>
            </a:r>
            <a:r>
              <a:rPr lang="en-US" b="1" dirty="0"/>
              <a:t>one or more virtual environments</a:t>
            </a:r>
            <a:r>
              <a:rPr lang="en-US" dirty="0"/>
              <a:t>. </a:t>
            </a:r>
          </a:p>
          <a:p>
            <a:r>
              <a:rPr lang="en-US" dirty="0" smtClean="0"/>
              <a:t>It </a:t>
            </a:r>
            <a:r>
              <a:rPr lang="en-US" dirty="0"/>
              <a:t>is used to enable a </a:t>
            </a:r>
            <a:r>
              <a:rPr lang="en-US" b="1" dirty="0"/>
              <a:t>computer system </a:t>
            </a:r>
            <a:r>
              <a:rPr lang="en-US" dirty="0"/>
              <a:t>in order to allow a guest OS to run. </a:t>
            </a:r>
          </a:p>
          <a:p>
            <a:r>
              <a:rPr lang="en-US" dirty="0" smtClean="0"/>
              <a:t>Ex</a:t>
            </a:r>
            <a:r>
              <a:rPr lang="en-US" dirty="0"/>
              <a:t>. Linux to run as a guest that is natively running a Microsoft Windows </a:t>
            </a:r>
            <a:r>
              <a:rPr lang="en-US" dirty="0" smtClean="0"/>
              <a:t>OS.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352800"/>
            <a:ext cx="5270701" cy="31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Software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33527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Subtypes</a:t>
            </a:r>
            <a:r>
              <a:rPr lang="en-IN" dirty="0"/>
              <a:t>: </a:t>
            </a:r>
          </a:p>
          <a:p>
            <a:pPr lvl="1"/>
            <a:r>
              <a:rPr lang="en-US" b="1" dirty="0"/>
              <a:t>Operating System Virtualization </a:t>
            </a:r>
            <a:r>
              <a:rPr lang="en-US" dirty="0"/>
              <a:t>– Hosting multiple OS on the native </a:t>
            </a:r>
          </a:p>
          <a:p>
            <a:pPr lvl="1"/>
            <a:r>
              <a:rPr lang="en-US" b="1" dirty="0"/>
              <a:t>Application Virtualization </a:t>
            </a:r>
            <a:r>
              <a:rPr lang="en-US" dirty="0"/>
              <a:t>– Hosting individual applications in a virtual environment separate from the native OS </a:t>
            </a:r>
          </a:p>
          <a:p>
            <a:pPr lvl="1"/>
            <a:r>
              <a:rPr lang="en-US" b="1" dirty="0"/>
              <a:t>Service Virtualization </a:t>
            </a:r>
            <a:r>
              <a:rPr lang="en-US" dirty="0"/>
              <a:t>– Hosting specific processes and services related to a </a:t>
            </a:r>
            <a:r>
              <a:rPr lang="en-US" dirty="0" smtClean="0"/>
              <a:t>particular </a:t>
            </a:r>
            <a:r>
              <a:rPr lang="en-US" dirty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28215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15400" cy="15240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Virtualization</a:t>
            </a:r>
            <a:r>
              <a:rPr lang="en-US" dirty="0" smtClean="0"/>
              <a:t> </a:t>
            </a:r>
            <a:r>
              <a:rPr lang="en-US" dirty="0"/>
              <a:t>is Nothing but Creating Virtual Version of Something, in Computer Terms it can be OS, Storage Device, Network Resources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306762"/>
            <a:ext cx="5867400" cy="3170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Network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26669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It </a:t>
            </a:r>
            <a:r>
              <a:rPr lang="en-US" dirty="0"/>
              <a:t>refers to the </a:t>
            </a:r>
            <a:r>
              <a:rPr lang="en-US" b="1" dirty="0"/>
              <a:t>management and monitoring of a computer network </a:t>
            </a:r>
            <a:r>
              <a:rPr lang="en-US" dirty="0"/>
              <a:t>as a single managerial entity from a single software-based administrator’s console. </a:t>
            </a:r>
          </a:p>
          <a:p>
            <a:r>
              <a:rPr lang="en-US" b="1" dirty="0" smtClean="0"/>
              <a:t>Multiple </a:t>
            </a:r>
            <a:r>
              <a:rPr lang="en-US" b="1" dirty="0"/>
              <a:t>sub-networks </a:t>
            </a:r>
            <a:r>
              <a:rPr lang="en-US" dirty="0"/>
              <a:t>can be created on the same physical network, which may or may not is authorized to communicate with each other. </a:t>
            </a:r>
          </a:p>
          <a:p>
            <a:r>
              <a:rPr lang="en-US" dirty="0" smtClean="0"/>
              <a:t>It </a:t>
            </a:r>
            <a:r>
              <a:rPr lang="en-US" dirty="0"/>
              <a:t>allows </a:t>
            </a:r>
            <a:r>
              <a:rPr lang="en-US" b="1" dirty="0"/>
              <a:t>network optimization </a:t>
            </a:r>
            <a:r>
              <a:rPr lang="en-US" dirty="0"/>
              <a:t>of data transfer rates, scalability, reliability, flexibility, and </a:t>
            </a:r>
            <a:r>
              <a:rPr lang="en-US" dirty="0" smtClean="0"/>
              <a:t>security.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52" y="3810000"/>
            <a:ext cx="606529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1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Network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2209799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 smtClean="0"/>
              <a:t>Subtypes</a:t>
            </a:r>
            <a:r>
              <a:rPr lang="en-IN" b="1" dirty="0"/>
              <a:t>: </a:t>
            </a:r>
            <a:endParaRPr lang="en-IN" b="1" dirty="0" smtClean="0"/>
          </a:p>
          <a:p>
            <a:pPr lvl="1"/>
            <a:r>
              <a:rPr lang="en-US" b="1" dirty="0"/>
              <a:t>Internal network</a:t>
            </a:r>
            <a:r>
              <a:rPr lang="en-US" dirty="0"/>
              <a:t>: Enables a single system to function like a </a:t>
            </a:r>
            <a:r>
              <a:rPr lang="en-US" dirty="0" smtClean="0"/>
              <a:t>network</a:t>
            </a:r>
          </a:p>
          <a:p>
            <a:pPr lvl="1"/>
            <a:r>
              <a:rPr lang="en-US" b="1" dirty="0" smtClean="0"/>
              <a:t>External </a:t>
            </a:r>
            <a:r>
              <a:rPr lang="en-US" b="1" dirty="0"/>
              <a:t>network</a:t>
            </a:r>
            <a:r>
              <a:rPr lang="en-US" dirty="0"/>
              <a:t>: Combine many networks, or parts of networks into a virtual unit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Storage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2590799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Multiple </a:t>
            </a:r>
            <a:r>
              <a:rPr lang="en-US" b="1" dirty="0"/>
              <a:t>physical storage devices </a:t>
            </a:r>
            <a:r>
              <a:rPr lang="en-US" dirty="0"/>
              <a:t>are grouped together, which look like a single storage device. </a:t>
            </a:r>
          </a:p>
          <a:p>
            <a:r>
              <a:rPr lang="en-US" dirty="0" smtClean="0"/>
              <a:t>Ex</a:t>
            </a:r>
            <a:r>
              <a:rPr lang="en-US" dirty="0"/>
              <a:t>. </a:t>
            </a:r>
            <a:r>
              <a:rPr lang="en-US" b="1" dirty="0"/>
              <a:t>Partitioning our hard drive </a:t>
            </a:r>
            <a:r>
              <a:rPr lang="en-US" dirty="0"/>
              <a:t>into multiple partitions </a:t>
            </a:r>
          </a:p>
          <a:p>
            <a:r>
              <a:rPr lang="en-IN" b="1" dirty="0" smtClean="0"/>
              <a:t>Advantages </a:t>
            </a:r>
            <a:endParaRPr lang="en-IN" dirty="0"/>
          </a:p>
          <a:p>
            <a:pPr lvl="1"/>
            <a:r>
              <a:rPr lang="en-US" dirty="0"/>
              <a:t>Improved storage management in a heterogeneous IT environment </a:t>
            </a:r>
          </a:p>
          <a:p>
            <a:pPr lvl="1"/>
            <a:r>
              <a:rPr lang="en-IN" dirty="0"/>
              <a:t>Easy updates, better availability </a:t>
            </a:r>
          </a:p>
          <a:p>
            <a:pPr lvl="1"/>
            <a:r>
              <a:rPr lang="en-IN" dirty="0"/>
              <a:t>Reduced downtime </a:t>
            </a:r>
          </a:p>
          <a:p>
            <a:pPr lvl="1"/>
            <a:r>
              <a:rPr lang="en-IN" dirty="0"/>
              <a:t>Better storage utilization </a:t>
            </a:r>
          </a:p>
          <a:p>
            <a:pPr lvl="1"/>
            <a:r>
              <a:rPr lang="en-IN" dirty="0"/>
              <a:t>Automated management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500" t="21111" r="31667" b="32963"/>
          <a:stretch/>
        </p:blipFill>
        <p:spPr>
          <a:xfrm>
            <a:off x="5181600" y="3124200"/>
            <a:ext cx="3505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2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Storage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2590799"/>
          </a:xfrm>
        </p:spPr>
        <p:txBody>
          <a:bodyPr>
            <a:normAutofit/>
          </a:bodyPr>
          <a:lstStyle/>
          <a:p>
            <a:r>
              <a:rPr lang="en-IN" dirty="0" smtClean="0"/>
              <a:t>Two types:</a:t>
            </a:r>
            <a:endParaRPr lang="en-IN" dirty="0"/>
          </a:p>
          <a:p>
            <a:pPr lvl="1"/>
            <a:r>
              <a:rPr lang="en-US" b="1" dirty="0"/>
              <a:t>Block- </a:t>
            </a:r>
            <a:r>
              <a:rPr lang="en-US" dirty="0"/>
              <a:t>Multiple storage devices are consolidated into one </a:t>
            </a:r>
          </a:p>
          <a:p>
            <a:pPr lvl="1"/>
            <a:r>
              <a:rPr lang="en-US" b="1" dirty="0"/>
              <a:t>File- </a:t>
            </a:r>
            <a:r>
              <a:rPr lang="en-US" dirty="0"/>
              <a:t>Storage system grants access to files that are stored over multiple hosts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63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Memory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25907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way to </a:t>
            </a:r>
            <a:r>
              <a:rPr lang="en-US" b="1" dirty="0"/>
              <a:t>decouple memory from the server </a:t>
            </a:r>
            <a:r>
              <a:rPr lang="en-US" dirty="0"/>
              <a:t>to provide a shared, distributed or networked function. </a:t>
            </a:r>
          </a:p>
          <a:p>
            <a:r>
              <a:rPr lang="en-US" dirty="0" smtClean="0"/>
              <a:t>It </a:t>
            </a:r>
            <a:r>
              <a:rPr lang="en-US" dirty="0"/>
              <a:t>enhances performance by providing </a:t>
            </a:r>
            <a:r>
              <a:rPr lang="en-US" b="1" dirty="0"/>
              <a:t>greater memory capacity </a:t>
            </a:r>
            <a:r>
              <a:rPr lang="en-US" dirty="0"/>
              <a:t>without any addition to the main memory. </a:t>
            </a:r>
          </a:p>
        </p:txBody>
      </p:sp>
    </p:spTree>
    <p:extLst>
      <p:ext uri="{BB962C8B-B14F-4D97-AF65-F5344CB8AC3E}">
        <p14:creationId xmlns:p14="http://schemas.microsoft.com/office/powerpoint/2010/main" val="28871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Memory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1752599"/>
          </a:xfrm>
        </p:spPr>
        <p:txBody>
          <a:bodyPr>
            <a:normAutofit/>
          </a:bodyPr>
          <a:lstStyle/>
          <a:p>
            <a:r>
              <a:rPr lang="en-IN" b="1" dirty="0" smtClean="0"/>
              <a:t>Implementations </a:t>
            </a:r>
            <a:endParaRPr lang="en-IN" dirty="0"/>
          </a:p>
          <a:p>
            <a:r>
              <a:rPr lang="en-US" b="1" dirty="0"/>
              <a:t>Application-level integration – </a:t>
            </a:r>
            <a:r>
              <a:rPr lang="en-US" dirty="0"/>
              <a:t>Applications access the memory pool directly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35363"/>
            <a:ext cx="658426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3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Memory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1752599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 smtClean="0"/>
              <a:t>Implementations </a:t>
            </a:r>
            <a:endParaRPr lang="en-IN" dirty="0"/>
          </a:p>
          <a:p>
            <a:r>
              <a:rPr lang="en-US" b="1" dirty="0"/>
              <a:t>Operating System Level Integration – </a:t>
            </a:r>
            <a:r>
              <a:rPr lang="en-US" dirty="0"/>
              <a:t>Access to the memory pool is provided through an operating </a:t>
            </a:r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35363"/>
            <a:ext cx="66294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Data Virtualization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5029200" cy="472439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Without </a:t>
            </a:r>
            <a:r>
              <a:rPr lang="en-US" dirty="0"/>
              <a:t>any technical details, we can </a:t>
            </a:r>
            <a:r>
              <a:rPr lang="en-US" b="1" dirty="0"/>
              <a:t>easily manipulate data </a:t>
            </a:r>
            <a:r>
              <a:rPr lang="en-US" dirty="0"/>
              <a:t>and know how it is formatted or where it is physically located. </a:t>
            </a:r>
          </a:p>
          <a:p>
            <a:r>
              <a:rPr lang="en-US" dirty="0" smtClean="0"/>
              <a:t>It </a:t>
            </a:r>
            <a:r>
              <a:rPr lang="en-US" dirty="0"/>
              <a:t>decreases the data errors and workload </a:t>
            </a:r>
          </a:p>
          <a:p>
            <a:r>
              <a:rPr lang="en-US" dirty="0" smtClean="0"/>
              <a:t>The </a:t>
            </a:r>
            <a:r>
              <a:rPr lang="en-US" dirty="0"/>
              <a:t>data is presented as an abstract layer </a:t>
            </a:r>
            <a:r>
              <a:rPr lang="en-US" b="1" dirty="0"/>
              <a:t>completely independent of data structure and database systems 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user’s desktop is stored on a remote server, allowing </a:t>
            </a:r>
            <a:r>
              <a:rPr lang="en-US" b="1" dirty="0"/>
              <a:t>the user to access his/her desktop from any device or location</a:t>
            </a:r>
            <a:r>
              <a:rPr lang="en-US" dirty="0"/>
              <a:t>. </a:t>
            </a:r>
          </a:p>
          <a:p>
            <a:r>
              <a:rPr lang="en-US" dirty="0" smtClean="0"/>
              <a:t>It </a:t>
            </a:r>
            <a:r>
              <a:rPr lang="en-US" dirty="0"/>
              <a:t>provides the </a:t>
            </a:r>
            <a:r>
              <a:rPr lang="en-US" b="1" dirty="0"/>
              <a:t>work convenience and security </a:t>
            </a:r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provides a lot of flexibility for employees to </a:t>
            </a:r>
            <a:r>
              <a:rPr lang="en-US" b="1" dirty="0"/>
              <a:t>work from home or on the go </a:t>
            </a:r>
            <a:endParaRPr lang="en-US" dirty="0"/>
          </a:p>
          <a:p>
            <a:r>
              <a:rPr lang="en-US" dirty="0" smtClean="0"/>
              <a:t>Since </a:t>
            </a:r>
            <a:r>
              <a:rPr lang="en-US" dirty="0"/>
              <a:t>the </a:t>
            </a:r>
            <a:r>
              <a:rPr lang="en-US" b="1" dirty="0"/>
              <a:t>data transfer takes place over secure protocols</a:t>
            </a:r>
            <a:r>
              <a:rPr lang="en-US" dirty="0"/>
              <a:t>, any risk of data theft is minimized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28800"/>
            <a:ext cx="3352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6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Virtualization Technology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4724399"/>
          </a:xfrm>
        </p:spPr>
        <p:txBody>
          <a:bodyPr>
            <a:normAutofit/>
          </a:bodyPr>
          <a:lstStyle/>
          <a:p>
            <a:r>
              <a:rPr lang="en-US" dirty="0" smtClean="0"/>
              <a:t>Virtualization </a:t>
            </a:r>
            <a:r>
              <a:rPr lang="en-US" dirty="0"/>
              <a:t>is possible through a wide </a:t>
            </a:r>
            <a:r>
              <a:rPr lang="en-US" b="1" dirty="0"/>
              <a:t>range of Technologies </a:t>
            </a:r>
            <a:r>
              <a:rPr lang="en-US" dirty="0"/>
              <a:t>which are available to use and are also Open Source. </a:t>
            </a:r>
          </a:p>
          <a:p>
            <a:pPr lvl="1"/>
            <a:r>
              <a:rPr lang="en-IN" dirty="0" smtClean="0"/>
              <a:t>XEN </a:t>
            </a:r>
          </a:p>
          <a:p>
            <a:pPr lvl="1"/>
            <a:r>
              <a:rPr lang="en-IN" dirty="0" smtClean="0"/>
              <a:t>KVM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162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Xen</a:t>
            </a:r>
            <a:r>
              <a:rPr lang="en-IN" dirty="0"/>
              <a:t> Hypervisor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Xen</a:t>
            </a:r>
            <a:r>
              <a:rPr lang="en-US" dirty="0"/>
              <a:t> Hypervisor </a:t>
            </a:r>
            <a:r>
              <a:rPr lang="en-US" dirty="0" err="1"/>
              <a:t>Xen</a:t>
            </a:r>
            <a:r>
              <a:rPr lang="en-US" dirty="0"/>
              <a:t> is a type-1 hypervisor, providing services that allow multiple computer operating systems to execute on the same computer hardware concurrently.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was developed by the University of Cambridge. </a:t>
            </a:r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/>
              <a:t>being developed by the Linux Foundation with support from Intel. </a:t>
            </a:r>
            <a:endParaRPr lang="en-US" dirty="0" smtClean="0"/>
          </a:p>
          <a:p>
            <a:r>
              <a:rPr lang="en-US" dirty="0" err="1"/>
              <a:t>Xen</a:t>
            </a:r>
            <a:r>
              <a:rPr lang="en-US" dirty="0"/>
              <a:t> is a hypervisor that enables the simultaneous creation, execution and management of multiple virtual machines on one physical computer. </a:t>
            </a:r>
          </a:p>
        </p:txBody>
      </p:sp>
    </p:spTree>
    <p:extLst>
      <p:ext uri="{BB962C8B-B14F-4D97-AF65-F5344CB8AC3E}">
        <p14:creationId xmlns:p14="http://schemas.microsoft.com/office/powerpoint/2010/main" val="26603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Virtualization </a:t>
            </a:r>
            <a:r>
              <a:rPr lang="en-US" dirty="0"/>
              <a:t>is the ability to run multiple operating systems on a single physical system and share the underlying hardware resources.</a:t>
            </a:r>
          </a:p>
          <a:p>
            <a:r>
              <a:rPr lang="en-US" dirty="0" smtClean="0"/>
              <a:t>It </a:t>
            </a:r>
            <a:r>
              <a:rPr lang="en-US" dirty="0"/>
              <a:t>is the process by which one computer hosts the appearance of many computers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Virtualization </a:t>
            </a:r>
            <a:r>
              <a:rPr lang="en-US" dirty="0"/>
              <a:t>is used to improve IT throughput and costs by using physical resources as a pool from which virtual resources can be allocated. </a:t>
            </a:r>
          </a:p>
          <a:p>
            <a:r>
              <a:rPr lang="en-US" dirty="0" smtClean="0"/>
              <a:t>With </a:t>
            </a:r>
            <a:r>
              <a:rPr lang="en-US" dirty="0"/>
              <a:t>VMware virtualization solutions we can reduce IT costs while increasing the efficiency, utilization and flexibility of their existing computer hardware.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44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Xen</a:t>
            </a:r>
            <a:r>
              <a:rPr lang="en-IN" dirty="0"/>
              <a:t> Hypervisor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457199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Xen</a:t>
            </a:r>
            <a:r>
              <a:rPr lang="en-US" dirty="0" smtClean="0"/>
              <a:t> </a:t>
            </a:r>
            <a:r>
              <a:rPr lang="en-US" dirty="0"/>
              <a:t>was developed by </a:t>
            </a:r>
            <a:r>
              <a:rPr lang="en-US" dirty="0" err="1"/>
              <a:t>XenSource</a:t>
            </a:r>
            <a:r>
              <a:rPr lang="en-US" dirty="0"/>
              <a:t>, which was purchased by Citrix Systems in 2007. </a:t>
            </a:r>
          </a:p>
          <a:p>
            <a:r>
              <a:rPr lang="en-US" dirty="0" err="1" smtClean="0"/>
              <a:t>Xen</a:t>
            </a:r>
            <a:r>
              <a:rPr lang="en-US" dirty="0" smtClean="0"/>
              <a:t> </a:t>
            </a:r>
            <a:r>
              <a:rPr lang="en-US" dirty="0"/>
              <a:t>was first released in 2003. </a:t>
            </a:r>
          </a:p>
          <a:p>
            <a:r>
              <a:rPr lang="en-US" dirty="0" smtClean="0"/>
              <a:t>It </a:t>
            </a:r>
            <a:r>
              <a:rPr lang="en-US" dirty="0"/>
              <a:t>is an open source hypervisor. </a:t>
            </a:r>
          </a:p>
          <a:p>
            <a:r>
              <a:rPr lang="en-US" dirty="0" smtClean="0"/>
              <a:t>It </a:t>
            </a:r>
            <a:r>
              <a:rPr lang="en-US" dirty="0"/>
              <a:t>also comes in an enterprise version. </a:t>
            </a:r>
          </a:p>
          <a:p>
            <a:r>
              <a:rPr lang="en-US" dirty="0" smtClean="0"/>
              <a:t>Because </a:t>
            </a:r>
            <a:r>
              <a:rPr lang="en-US" dirty="0"/>
              <a:t>it's a type-1 hypervisor, </a:t>
            </a:r>
            <a:r>
              <a:rPr lang="en-US" dirty="0" err="1"/>
              <a:t>Xen</a:t>
            </a:r>
            <a:r>
              <a:rPr lang="en-US" dirty="0"/>
              <a:t> controls, monitors and manages the hardware, peripheral and I/O resources directly. </a:t>
            </a:r>
          </a:p>
          <a:p>
            <a:r>
              <a:rPr lang="en-US" dirty="0" smtClean="0"/>
              <a:t>Guest </a:t>
            </a:r>
            <a:r>
              <a:rPr lang="en-US" dirty="0"/>
              <a:t>virtual machines request </a:t>
            </a:r>
            <a:r>
              <a:rPr lang="en-US" dirty="0" err="1"/>
              <a:t>Xen</a:t>
            </a:r>
            <a:r>
              <a:rPr lang="en-US" dirty="0"/>
              <a:t> to provision any resource and must install </a:t>
            </a:r>
            <a:r>
              <a:rPr lang="en-US" dirty="0" err="1"/>
              <a:t>Xen</a:t>
            </a:r>
            <a:r>
              <a:rPr lang="en-US" dirty="0"/>
              <a:t> virtual device drivers to access hardware components. </a:t>
            </a:r>
          </a:p>
          <a:p>
            <a:r>
              <a:rPr lang="en-US" dirty="0" err="1" smtClean="0"/>
              <a:t>Xen</a:t>
            </a:r>
            <a:r>
              <a:rPr lang="en-US" dirty="0" smtClean="0"/>
              <a:t> </a:t>
            </a:r>
            <a:r>
              <a:rPr lang="en-US" dirty="0"/>
              <a:t>supports multiple instances of the same or different operating systems with native support for most operating systems, including Windows and Linux. </a:t>
            </a:r>
          </a:p>
          <a:p>
            <a:r>
              <a:rPr lang="en-US" dirty="0" smtClean="0"/>
              <a:t>Moreover</a:t>
            </a:r>
            <a:r>
              <a:rPr lang="en-US" dirty="0"/>
              <a:t>, </a:t>
            </a:r>
            <a:r>
              <a:rPr lang="en-US" dirty="0" err="1"/>
              <a:t>Xen</a:t>
            </a:r>
            <a:r>
              <a:rPr lang="en-US" dirty="0"/>
              <a:t> can be used on x86, IA-32 and ARM processor architecture. </a:t>
            </a:r>
          </a:p>
        </p:txBody>
      </p:sp>
    </p:spTree>
    <p:extLst>
      <p:ext uri="{BB962C8B-B14F-4D97-AF65-F5344CB8AC3E}">
        <p14:creationId xmlns:p14="http://schemas.microsoft.com/office/powerpoint/2010/main" val="423506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Xen</a:t>
            </a:r>
            <a:r>
              <a:rPr lang="en-IN" dirty="0"/>
              <a:t> Hypervisor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7638"/>
            <a:ext cx="8538530" cy="513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1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KVM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45719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Kernel-based Virtual Machine (KVM) is an open source virtualization technology built into Linux®. </a:t>
            </a:r>
            <a:endParaRPr lang="en-US" dirty="0" smtClean="0"/>
          </a:p>
          <a:p>
            <a:r>
              <a:rPr lang="en-US" dirty="0" smtClean="0"/>
              <a:t>Specifically</a:t>
            </a:r>
            <a:r>
              <a:rPr lang="en-US" dirty="0"/>
              <a:t>, KVM lets we turn Linux into a hypervisor that allows a host machine to run multiple, isolated virtual environments called guests or virtual machines (VMs). </a:t>
            </a:r>
          </a:p>
          <a:p>
            <a:r>
              <a:rPr lang="en-US" dirty="0"/>
              <a:t>KVM is part of Linux.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we’ve got Linux 2.6.20 or </a:t>
            </a:r>
            <a:r>
              <a:rPr lang="en-US" dirty="0" smtClean="0"/>
              <a:t>new, </a:t>
            </a:r>
            <a:r>
              <a:rPr lang="en-US" dirty="0"/>
              <a:t>we’ve got KVM. </a:t>
            </a:r>
            <a:endParaRPr lang="en-US" dirty="0" smtClean="0"/>
          </a:p>
          <a:p>
            <a:r>
              <a:rPr lang="en-US" dirty="0" smtClean="0"/>
              <a:t>KVM </a:t>
            </a:r>
            <a:r>
              <a:rPr lang="en-US" dirty="0"/>
              <a:t>was first announced in 2006 and merged into the mainline Linux kernel version a year later. Because KVM is part of existing Linux code, it immediately benefits from every new Linux feature, fix, and advancement without additional engineering. </a:t>
            </a:r>
          </a:p>
        </p:txBody>
      </p:sp>
    </p:spTree>
    <p:extLst>
      <p:ext uri="{BB962C8B-B14F-4D97-AF65-F5344CB8AC3E}">
        <p14:creationId xmlns:p14="http://schemas.microsoft.com/office/powerpoint/2010/main" val="67312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does KVM work?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45719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KVM converts Linux into a type-1 (bare-metal) hypervisor.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hypervisors need some operating system-level components—such as a memory manager, process scheduler, input/output (I/O) stack, device drivers, security manager, a network stack, and more—to run VMs. </a:t>
            </a:r>
            <a:endParaRPr lang="en-US" dirty="0" smtClean="0"/>
          </a:p>
          <a:p>
            <a:r>
              <a:rPr lang="en-US" dirty="0" smtClean="0"/>
              <a:t>KVM </a:t>
            </a:r>
            <a:r>
              <a:rPr lang="en-US" dirty="0"/>
              <a:t>has all these components because it’s part of the Linux kernel. </a:t>
            </a:r>
            <a:endParaRPr lang="en-US" dirty="0" smtClean="0"/>
          </a:p>
          <a:p>
            <a:r>
              <a:rPr lang="en-US" dirty="0" smtClean="0"/>
              <a:t>Every </a:t>
            </a:r>
            <a:r>
              <a:rPr lang="en-US" dirty="0"/>
              <a:t>VM is implemented as a regular Linux process, scheduled by the standard Linux scheduler, with dedicated virtual hardware like a network card, graphics adapter, CPU(s), memory, and disks. </a:t>
            </a:r>
          </a:p>
        </p:txBody>
      </p:sp>
    </p:spTree>
    <p:extLst>
      <p:ext uri="{BB962C8B-B14F-4D97-AF65-F5344CB8AC3E}">
        <p14:creationId xmlns:p14="http://schemas.microsoft.com/office/powerpoint/2010/main" val="334754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Implementing KVM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45719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need to have to run a version of Linux that was released after 2007 and it needs to be installed on X86 hardware that supports virtualization capabilities.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both of those boxes are checked, then all we have to do is load 2 existing modules (a host kernel module and a processor-specific module), an emulator, and any drivers that will help we run additional systems. </a:t>
            </a:r>
          </a:p>
          <a:p>
            <a:r>
              <a:rPr lang="en-US" dirty="0"/>
              <a:t>But implementing KVM on a supported Linux distribution—like Red Hat Enterprise Linux—expands KVM's capabilities, letting we swap resources among guests, share common libraries, optimize system performance, and a lot more. </a:t>
            </a:r>
          </a:p>
        </p:txBody>
      </p:sp>
    </p:spTree>
    <p:extLst>
      <p:ext uri="{BB962C8B-B14F-4D97-AF65-F5344CB8AC3E}">
        <p14:creationId xmlns:p14="http://schemas.microsoft.com/office/powerpoint/2010/main" val="54682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KVM features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4571999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/>
              <a:t>Security </a:t>
            </a:r>
          </a:p>
          <a:p>
            <a:pPr lvl="1"/>
            <a:r>
              <a:rPr lang="en-US" dirty="0"/>
              <a:t>KVM uses a combination of security-enhanced Linux (</a:t>
            </a:r>
            <a:r>
              <a:rPr lang="en-US" dirty="0" err="1"/>
              <a:t>SELinux</a:t>
            </a:r>
            <a:r>
              <a:rPr lang="en-US" dirty="0"/>
              <a:t>) and secure virtualization (</a:t>
            </a:r>
            <a:r>
              <a:rPr lang="en-US" dirty="0" err="1"/>
              <a:t>sVirt</a:t>
            </a:r>
            <a:r>
              <a:rPr lang="en-US" dirty="0"/>
              <a:t>) for enhanced VM security and isolation. </a:t>
            </a:r>
            <a:endParaRPr lang="en-US" dirty="0" smtClean="0"/>
          </a:p>
          <a:p>
            <a:pPr lvl="1"/>
            <a:r>
              <a:rPr lang="en-US" dirty="0" err="1" smtClean="0"/>
              <a:t>SELinux</a:t>
            </a:r>
            <a:r>
              <a:rPr lang="en-US" dirty="0" smtClean="0"/>
              <a:t> </a:t>
            </a:r>
            <a:r>
              <a:rPr lang="en-US" dirty="0"/>
              <a:t>establishes security boundaries around VMs. </a:t>
            </a:r>
            <a:endParaRPr lang="en-US" dirty="0" smtClean="0"/>
          </a:p>
          <a:p>
            <a:pPr lvl="1"/>
            <a:r>
              <a:rPr lang="en-US" dirty="0" err="1" smtClean="0"/>
              <a:t>sVirt</a:t>
            </a:r>
            <a:r>
              <a:rPr lang="en-US" dirty="0" smtClean="0"/>
              <a:t> </a:t>
            </a:r>
            <a:r>
              <a:rPr lang="en-US" dirty="0"/>
              <a:t>extends </a:t>
            </a:r>
            <a:r>
              <a:rPr lang="en-US" dirty="0" err="1"/>
              <a:t>SELinux’s</a:t>
            </a:r>
            <a:r>
              <a:rPr lang="en-US" dirty="0"/>
              <a:t> capabilities, allowing Mandatory Access Control (MAC) security to be applied to guest VMs and preventing manual labeling errors. </a:t>
            </a:r>
          </a:p>
          <a:p>
            <a:r>
              <a:rPr lang="en-IN" b="1" dirty="0"/>
              <a:t>Storage </a:t>
            </a:r>
          </a:p>
          <a:p>
            <a:pPr lvl="1"/>
            <a:r>
              <a:rPr lang="en-US" dirty="0"/>
              <a:t>KVM is able to use any storage supported by Linux, including some local disks and network-attached storage (NAS). </a:t>
            </a:r>
            <a:endParaRPr lang="en-US" dirty="0" smtClean="0"/>
          </a:p>
          <a:p>
            <a:pPr lvl="1"/>
            <a:r>
              <a:rPr lang="en-US" dirty="0" smtClean="0"/>
              <a:t>Multipath </a:t>
            </a:r>
            <a:r>
              <a:rPr lang="en-US" dirty="0"/>
              <a:t>I/O may be used to improve storage and provide redundancy. </a:t>
            </a:r>
            <a:endParaRPr lang="en-US" dirty="0" smtClean="0"/>
          </a:p>
          <a:p>
            <a:pPr lvl="1"/>
            <a:r>
              <a:rPr lang="en-US" dirty="0" smtClean="0"/>
              <a:t>KVM </a:t>
            </a:r>
            <a:r>
              <a:rPr lang="en-US" dirty="0"/>
              <a:t>also supports shared file systems so VM images may be shared by multiple hosts. </a:t>
            </a:r>
            <a:endParaRPr lang="en-US" dirty="0" smtClean="0"/>
          </a:p>
          <a:p>
            <a:pPr lvl="1"/>
            <a:r>
              <a:rPr lang="en-US" dirty="0" smtClean="0"/>
              <a:t>Disk </a:t>
            </a:r>
            <a:r>
              <a:rPr lang="en-US" dirty="0"/>
              <a:t>images support thin provisioning, allocating storage on demand rather than all up front. </a:t>
            </a:r>
          </a:p>
        </p:txBody>
      </p:sp>
    </p:spTree>
    <p:extLst>
      <p:ext uri="{BB962C8B-B14F-4D97-AF65-F5344CB8AC3E}">
        <p14:creationId xmlns:p14="http://schemas.microsoft.com/office/powerpoint/2010/main" val="24383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4571999"/>
          </a:xfrm>
        </p:spPr>
        <p:txBody>
          <a:bodyPr>
            <a:normAutofit/>
          </a:bodyPr>
          <a:lstStyle/>
          <a:p>
            <a:r>
              <a:rPr lang="en-IN" b="1" dirty="0" smtClean="0"/>
              <a:t>Interpretation </a:t>
            </a:r>
            <a:endParaRPr lang="en-IN" dirty="0"/>
          </a:p>
          <a:p>
            <a:pPr lvl="1"/>
            <a:r>
              <a:rPr lang="en-US" dirty="0" smtClean="0"/>
              <a:t>simple </a:t>
            </a:r>
            <a:r>
              <a:rPr lang="en-US" dirty="0"/>
              <a:t>and easy to implement, portable </a:t>
            </a:r>
          </a:p>
          <a:p>
            <a:pPr lvl="1"/>
            <a:r>
              <a:rPr lang="en-IN" dirty="0" smtClean="0"/>
              <a:t>low </a:t>
            </a:r>
            <a:r>
              <a:rPr lang="en-IN" dirty="0"/>
              <a:t>performance </a:t>
            </a:r>
          </a:p>
          <a:p>
            <a:pPr lvl="1"/>
            <a:r>
              <a:rPr lang="en-IN" dirty="0" smtClean="0"/>
              <a:t>threaded </a:t>
            </a:r>
            <a:r>
              <a:rPr lang="en-IN" dirty="0"/>
              <a:t>interpretation </a:t>
            </a:r>
          </a:p>
          <a:p>
            <a:r>
              <a:rPr lang="en-IN" b="1" dirty="0" smtClean="0"/>
              <a:t>Binary </a:t>
            </a:r>
            <a:r>
              <a:rPr lang="en-IN" b="1" dirty="0"/>
              <a:t>translation </a:t>
            </a:r>
            <a:endParaRPr lang="en-IN" dirty="0"/>
          </a:p>
          <a:p>
            <a:pPr lvl="1"/>
            <a:r>
              <a:rPr lang="en-IN" dirty="0" smtClean="0"/>
              <a:t>complex </a:t>
            </a:r>
            <a:r>
              <a:rPr lang="en-IN" dirty="0"/>
              <a:t>implementation </a:t>
            </a:r>
          </a:p>
          <a:p>
            <a:pPr lvl="1"/>
            <a:r>
              <a:rPr lang="en-US" dirty="0" smtClean="0"/>
              <a:t>high </a:t>
            </a:r>
            <a:r>
              <a:rPr lang="en-US" dirty="0"/>
              <a:t>initial translation cost, small execution cost </a:t>
            </a:r>
          </a:p>
          <a:p>
            <a:pPr lvl="1"/>
            <a:r>
              <a:rPr lang="en-IN" dirty="0" smtClean="0"/>
              <a:t>selective </a:t>
            </a:r>
            <a:r>
              <a:rPr lang="en-IN" dirty="0"/>
              <a:t>compilation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1752599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Interpreter state: </a:t>
            </a:r>
            <a:endParaRPr lang="en-IN" dirty="0"/>
          </a:p>
          <a:p>
            <a:pPr lvl="1"/>
            <a:r>
              <a:rPr lang="en-US" dirty="0" smtClean="0"/>
              <a:t>An </a:t>
            </a:r>
            <a:r>
              <a:rPr lang="en-US" dirty="0"/>
              <a:t>interpreter needs to maintain the complete, architected state of the machine implementing the source ISA registers&amp; memory(code, data, stack)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149" y="3352800"/>
            <a:ext cx="6345451" cy="33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1752599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Decode and dispatch </a:t>
            </a:r>
            <a:r>
              <a:rPr lang="en-IN" b="1" dirty="0" smtClean="0"/>
              <a:t>interpreter: </a:t>
            </a:r>
            <a:endParaRPr lang="en-IN" dirty="0"/>
          </a:p>
          <a:p>
            <a:pPr lvl="1"/>
            <a:r>
              <a:rPr lang="en-US" dirty="0" smtClean="0"/>
              <a:t>step </a:t>
            </a:r>
            <a:r>
              <a:rPr lang="en-US" dirty="0"/>
              <a:t>through the source program one instruction at a time </a:t>
            </a:r>
          </a:p>
          <a:p>
            <a:pPr lvl="1"/>
            <a:r>
              <a:rPr lang="en-IN" dirty="0" smtClean="0"/>
              <a:t>decode </a:t>
            </a:r>
            <a:r>
              <a:rPr lang="en-IN" dirty="0"/>
              <a:t>the current instruction </a:t>
            </a:r>
          </a:p>
          <a:p>
            <a:pPr lvl="1"/>
            <a:r>
              <a:rPr lang="en-US" dirty="0" smtClean="0"/>
              <a:t>dispatch </a:t>
            </a:r>
            <a:r>
              <a:rPr lang="en-US" dirty="0"/>
              <a:t>to corresponding interpreter routine </a:t>
            </a:r>
          </a:p>
          <a:p>
            <a:pPr lvl="1"/>
            <a:r>
              <a:rPr lang="en-IN" dirty="0" smtClean="0"/>
              <a:t>very </a:t>
            </a:r>
            <a:r>
              <a:rPr lang="en-IN" dirty="0"/>
              <a:t>high interpretation cost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50" t="22592" r="24583" b="30741"/>
          <a:stretch/>
        </p:blipFill>
        <p:spPr>
          <a:xfrm>
            <a:off x="297543" y="1524000"/>
            <a:ext cx="854891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0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Need for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4953000" cy="50292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Virtualization is the ability which allows sharing the physical instance of a single application or resource among multiple organizations or users.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technique is done by assigning a name logically to all those physical resources &amp; provides a pointer to those physical resources based on demand. </a:t>
            </a:r>
          </a:p>
          <a:p>
            <a:r>
              <a:rPr lang="en-US" dirty="0"/>
              <a:t>Over an existing operating system &amp; hardware, we generally create a virtual machine which and above it we run other operating systems or applications. </a:t>
            </a:r>
            <a:r>
              <a:rPr lang="en-US" dirty="0" smtClean="0"/>
              <a:t>This </a:t>
            </a:r>
            <a:r>
              <a:rPr lang="en-US" dirty="0"/>
              <a:t>is called Hardware Virtualization.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virtual machine provides a separate environment that is logically distinct from its underlying hardware. </a:t>
            </a:r>
            <a:endParaRPr lang="en-US" dirty="0" smtClean="0"/>
          </a:p>
          <a:p>
            <a:r>
              <a:rPr lang="en-US" dirty="0" smtClean="0"/>
              <a:t>Here</a:t>
            </a:r>
            <a:r>
              <a:rPr lang="en-US" dirty="0"/>
              <a:t>, the system or the machine is the host &amp; virtual machine is the guest machine.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virtual environment is managed by a firmware which is termed as a hypervisor.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438400"/>
            <a:ext cx="4140151" cy="25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6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09600" y="1600200"/>
            <a:ext cx="7848600" cy="3276600"/>
            <a:chOff x="1066800" y="1442219"/>
            <a:chExt cx="6324600" cy="24439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56666" t="65555" r="8750" b="11481"/>
            <a:stretch/>
          </p:blipFill>
          <p:spPr>
            <a:xfrm>
              <a:off x="1066800" y="1442219"/>
              <a:ext cx="6324600" cy="23622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57500" t="15981" r="9167" b="81110"/>
            <a:stretch/>
          </p:blipFill>
          <p:spPr>
            <a:xfrm>
              <a:off x="1219200" y="3586981"/>
              <a:ext cx="6096000" cy="299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15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7673" t="21682" r="9732" b="35730"/>
          <a:stretch/>
        </p:blipFill>
        <p:spPr>
          <a:xfrm>
            <a:off x="952500" y="1295400"/>
            <a:ext cx="7239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500" y="1417638"/>
            <a:ext cx="8763000" cy="1752599"/>
          </a:xfrm>
        </p:spPr>
        <p:txBody>
          <a:bodyPr>
            <a:normAutofit fontScale="62500" lnSpcReduction="20000"/>
          </a:bodyPr>
          <a:lstStyle/>
          <a:p>
            <a:r>
              <a:rPr lang="en-IN" b="1" dirty="0" smtClean="0"/>
              <a:t>Indirect Thread Interpretation: </a:t>
            </a:r>
          </a:p>
          <a:p>
            <a:pPr lvl="1"/>
            <a:r>
              <a:rPr lang="en-US" dirty="0" smtClean="0"/>
              <a:t>Parse </a:t>
            </a:r>
            <a:r>
              <a:rPr lang="en-US" dirty="0"/>
              <a:t>each instruction into a pre-defined structure to facilitate interpretation </a:t>
            </a:r>
          </a:p>
          <a:p>
            <a:pPr lvl="1"/>
            <a:r>
              <a:rPr lang="en-IN" dirty="0" smtClean="0"/>
              <a:t>Separate </a:t>
            </a:r>
            <a:r>
              <a:rPr lang="en-IN" dirty="0"/>
              <a:t>opcode, operands, etc. </a:t>
            </a:r>
          </a:p>
          <a:p>
            <a:pPr lvl="1"/>
            <a:r>
              <a:rPr lang="en-IN" dirty="0" smtClean="0"/>
              <a:t>reduces </a:t>
            </a:r>
            <a:r>
              <a:rPr lang="en-IN" dirty="0"/>
              <a:t>shifts / masks significantly 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useful for CICS ISAs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9241" t="17380" r="10708" b="49743"/>
          <a:stretch/>
        </p:blipFill>
        <p:spPr>
          <a:xfrm>
            <a:off x="2133600" y="2971800"/>
            <a:ext cx="5943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6250" t="67778" r="8750" b="12963"/>
          <a:stretch/>
        </p:blipFill>
        <p:spPr>
          <a:xfrm>
            <a:off x="1219200" y="1905000"/>
            <a:ext cx="6400800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6250" t="15926" r="8750" b="77407"/>
          <a:stretch/>
        </p:blipFill>
        <p:spPr>
          <a:xfrm>
            <a:off x="1219200" y="3886200"/>
            <a:ext cx="6400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710" t="21852" r="9375" b="39336"/>
          <a:stretch/>
        </p:blipFill>
        <p:spPr>
          <a:xfrm>
            <a:off x="1045091" y="1417638"/>
            <a:ext cx="7053817" cy="46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2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447800"/>
            <a:ext cx="8763000" cy="1752599"/>
          </a:xfrm>
        </p:spPr>
        <p:txBody>
          <a:bodyPr>
            <a:normAutofit fontScale="62500" lnSpcReduction="20000"/>
          </a:bodyPr>
          <a:lstStyle/>
          <a:p>
            <a:r>
              <a:rPr lang="en-IN" b="1" dirty="0"/>
              <a:t>Direct Threaded Interpretation </a:t>
            </a:r>
            <a:endParaRPr lang="en-IN" dirty="0"/>
          </a:p>
          <a:p>
            <a:pPr lvl="1"/>
            <a:r>
              <a:rPr lang="en-US" dirty="0" smtClean="0"/>
              <a:t>Allow </a:t>
            </a:r>
            <a:r>
              <a:rPr lang="en-US" dirty="0"/>
              <a:t>even higher efficiency by: </a:t>
            </a:r>
          </a:p>
          <a:p>
            <a:pPr lvl="1"/>
            <a:r>
              <a:rPr lang="en-US" dirty="0" smtClean="0"/>
              <a:t>Removing </a:t>
            </a:r>
            <a:r>
              <a:rPr lang="en-US" dirty="0"/>
              <a:t>the memory access to the centralized table </a:t>
            </a:r>
          </a:p>
          <a:p>
            <a:pPr lvl="1"/>
            <a:r>
              <a:rPr lang="en-IN" dirty="0" smtClean="0"/>
              <a:t>Requires </a:t>
            </a:r>
            <a:r>
              <a:rPr lang="en-IN" dirty="0" err="1"/>
              <a:t>predecoding</a:t>
            </a:r>
            <a:r>
              <a:rPr lang="en-IN" dirty="0"/>
              <a:t> </a:t>
            </a:r>
          </a:p>
          <a:p>
            <a:pPr lvl="1"/>
            <a:r>
              <a:rPr lang="en-IN" dirty="0" smtClean="0"/>
              <a:t>Dependent </a:t>
            </a:r>
            <a:r>
              <a:rPr lang="en-IN" dirty="0"/>
              <a:t>on locations of interpreter routines </a:t>
            </a:r>
          </a:p>
          <a:p>
            <a:pPr lvl="1"/>
            <a:r>
              <a:rPr lang="en-IN" dirty="0" smtClean="0"/>
              <a:t>Loses </a:t>
            </a:r>
            <a:r>
              <a:rPr lang="en-IN" dirty="0"/>
              <a:t>Portability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9168" t="14786" r="14166" b="55926"/>
          <a:stretch/>
        </p:blipFill>
        <p:spPr>
          <a:xfrm>
            <a:off x="1981200" y="3252332"/>
            <a:ext cx="5254908" cy="32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0871" t="16667" r="12577" b="54814"/>
          <a:stretch/>
        </p:blipFill>
        <p:spPr>
          <a:xfrm>
            <a:off x="9395" y="2743200"/>
            <a:ext cx="3657600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7916" t="47409" r="10000" b="15554"/>
          <a:stretch/>
        </p:blipFill>
        <p:spPr>
          <a:xfrm>
            <a:off x="3505200" y="1905000"/>
            <a:ext cx="5486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1295399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 smtClean="0"/>
              <a:t>Interpreter </a:t>
            </a:r>
            <a:r>
              <a:rPr lang="en-IN" b="1" dirty="0"/>
              <a:t>control flow: </a:t>
            </a:r>
            <a:endParaRPr lang="en-IN" dirty="0"/>
          </a:p>
          <a:p>
            <a:pPr lvl="1"/>
            <a:r>
              <a:rPr lang="en-IN" dirty="0" smtClean="0"/>
              <a:t>Decode </a:t>
            </a:r>
            <a:r>
              <a:rPr lang="en-IN" dirty="0"/>
              <a:t>for CISC ISA </a:t>
            </a:r>
          </a:p>
          <a:p>
            <a:pPr lvl="1"/>
            <a:r>
              <a:rPr lang="en-US" dirty="0" smtClean="0"/>
              <a:t>Individual </a:t>
            </a:r>
            <a:r>
              <a:rPr lang="en-US" dirty="0"/>
              <a:t>routines for each instruction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95600"/>
            <a:ext cx="649830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4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33600"/>
            <a:ext cx="7855857" cy="4572000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1295399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 smtClean="0"/>
              <a:t>Interpreter </a:t>
            </a:r>
            <a:r>
              <a:rPr lang="en-IN" b="1" dirty="0"/>
              <a:t>control flow: </a:t>
            </a:r>
            <a:endParaRPr lang="en-IN" dirty="0"/>
          </a:p>
          <a:p>
            <a:pPr lvl="1"/>
            <a:r>
              <a:rPr lang="en-IN" dirty="0"/>
              <a:t>For CISC ISAs </a:t>
            </a:r>
          </a:p>
          <a:p>
            <a:pPr lvl="2"/>
            <a:r>
              <a:rPr lang="en-IN" dirty="0" smtClean="0"/>
              <a:t>multiple </a:t>
            </a:r>
            <a:r>
              <a:rPr lang="en-IN" dirty="0"/>
              <a:t>byte opcode </a:t>
            </a:r>
          </a:p>
          <a:p>
            <a:pPr lvl="2"/>
            <a:r>
              <a:rPr lang="en-IN" dirty="0" smtClean="0"/>
              <a:t>make </a:t>
            </a:r>
            <a:r>
              <a:rPr lang="en-IN" dirty="0"/>
              <a:t>common cases fast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32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4800600" cy="4952999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Binary Translation </a:t>
            </a:r>
            <a:endParaRPr lang="en-IN" dirty="0"/>
          </a:p>
          <a:p>
            <a:pPr lvl="1"/>
            <a:r>
              <a:rPr lang="en-US" dirty="0" smtClean="0"/>
              <a:t>Translate </a:t>
            </a:r>
            <a:r>
              <a:rPr lang="en-US" dirty="0"/>
              <a:t>source binary program to target binary before execution 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the logical conclusion of </a:t>
            </a:r>
            <a:r>
              <a:rPr lang="en-US" dirty="0" err="1"/>
              <a:t>predecoding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rid of parsing and jumps altogether 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optimizations on the native code </a:t>
            </a:r>
          </a:p>
          <a:p>
            <a:pPr lvl="1"/>
            <a:r>
              <a:rPr lang="en-US" dirty="0" smtClean="0"/>
              <a:t>achieves </a:t>
            </a:r>
            <a:r>
              <a:rPr lang="en-US" dirty="0"/>
              <a:t>higher performance than interpretation 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mapping of source state onto the host state (state mapping)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502" r="6231" b="1990"/>
          <a:stretch/>
        </p:blipFill>
        <p:spPr>
          <a:xfrm>
            <a:off x="5054600" y="18288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4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 Between Virtualization and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5029200"/>
          </a:xfrm>
        </p:spPr>
        <p:txBody>
          <a:bodyPr>
            <a:normAutofit fontScale="85000" lnSpcReduction="10000"/>
          </a:bodyPr>
          <a:lstStyle/>
          <a:p>
            <a:endParaRPr lang="en-IN" dirty="0"/>
          </a:p>
          <a:p>
            <a:r>
              <a:rPr lang="en-US" dirty="0" smtClean="0"/>
              <a:t>Essentially </a:t>
            </a:r>
            <a:r>
              <a:rPr lang="en-US" dirty="0"/>
              <a:t>there is a gap between these two terms, though cloud technology requires the concept of virtualization. </a:t>
            </a:r>
            <a:endParaRPr lang="en-US" dirty="0" smtClean="0"/>
          </a:p>
          <a:p>
            <a:r>
              <a:rPr lang="en-US" dirty="0" smtClean="0"/>
              <a:t>Virtualization </a:t>
            </a:r>
            <a:r>
              <a:rPr lang="en-US" dirty="0"/>
              <a:t>is a technology - it can also be treated as software that can manipulate hardware. </a:t>
            </a:r>
            <a:endParaRPr lang="en-US" dirty="0" smtClean="0"/>
          </a:p>
          <a:p>
            <a:r>
              <a:rPr lang="en-US" dirty="0" smtClean="0"/>
              <a:t>Whereas </a:t>
            </a:r>
            <a:r>
              <a:rPr lang="en-US" dirty="0"/>
              <a:t>cloud computing is a service which is the result of the manipulation. </a:t>
            </a:r>
          </a:p>
          <a:p>
            <a:r>
              <a:rPr lang="en-US" dirty="0" smtClean="0"/>
              <a:t>Virtualization </a:t>
            </a:r>
            <a:r>
              <a:rPr lang="en-US" dirty="0"/>
              <a:t>is the foundation element of cloud computing whereas Cloud technology is the delivery of shared resources as a service-on-demand via the internet. </a:t>
            </a:r>
          </a:p>
          <a:p>
            <a:r>
              <a:rPr lang="en-US" dirty="0" smtClean="0"/>
              <a:t>Cloud </a:t>
            </a:r>
            <a:r>
              <a:rPr lang="en-US" dirty="0"/>
              <a:t>is essentially made-up from the concept of virtualization. </a:t>
            </a:r>
          </a:p>
        </p:txBody>
      </p:sp>
    </p:spTree>
    <p:extLst>
      <p:ext uri="{BB962C8B-B14F-4D97-AF65-F5344CB8AC3E}">
        <p14:creationId xmlns:p14="http://schemas.microsoft.com/office/powerpoint/2010/main" val="214088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522" t="38148" r="32311" b="50000"/>
          <a:stretch/>
        </p:blipFill>
        <p:spPr>
          <a:xfrm>
            <a:off x="228600" y="1524000"/>
            <a:ext cx="1676401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8333" t="54151" r="20417" b="11775"/>
          <a:stretch/>
        </p:blipFill>
        <p:spPr>
          <a:xfrm>
            <a:off x="228600" y="2849562"/>
            <a:ext cx="3886200" cy="353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8334" t="15927" r="20417" b="56666"/>
          <a:stretch/>
        </p:blipFill>
        <p:spPr>
          <a:xfrm>
            <a:off x="4114800" y="3200400"/>
            <a:ext cx="4800600" cy="3179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712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Interpretation and Binary Translation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4952999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State Mapping </a:t>
            </a:r>
            <a:endParaRPr lang="en-IN" dirty="0"/>
          </a:p>
          <a:p>
            <a:pPr lvl="1"/>
            <a:r>
              <a:rPr lang="en-US" dirty="0" smtClean="0"/>
              <a:t>Maintaining </a:t>
            </a:r>
            <a:r>
              <a:rPr lang="en-US" dirty="0"/>
              <a:t>the state of the source machine on the host (target) machine. </a:t>
            </a:r>
          </a:p>
          <a:p>
            <a:pPr lvl="1"/>
            <a:r>
              <a:rPr lang="en-US" dirty="0" smtClean="0"/>
              <a:t>state </a:t>
            </a:r>
            <a:r>
              <a:rPr lang="en-US" dirty="0"/>
              <a:t>includes source registers and memory contents </a:t>
            </a:r>
          </a:p>
          <a:p>
            <a:pPr lvl="1"/>
            <a:r>
              <a:rPr lang="en-US" dirty="0" smtClean="0"/>
              <a:t>source </a:t>
            </a:r>
            <a:r>
              <a:rPr lang="en-US" dirty="0"/>
              <a:t>registers can be held in host registers or in host memory </a:t>
            </a:r>
          </a:p>
          <a:p>
            <a:pPr lvl="1"/>
            <a:r>
              <a:rPr lang="en-IN" dirty="0" smtClean="0"/>
              <a:t>reduces </a:t>
            </a:r>
            <a:r>
              <a:rPr lang="en-IN" dirty="0"/>
              <a:t>loads/stores significantly </a:t>
            </a:r>
          </a:p>
          <a:p>
            <a:pPr lvl="1"/>
            <a:r>
              <a:rPr lang="en-US" dirty="0" smtClean="0"/>
              <a:t>easier </a:t>
            </a:r>
            <a:r>
              <a:rPr lang="en-US" dirty="0"/>
              <a:t>if target registers &gt; source registers </a:t>
            </a:r>
          </a:p>
          <a:p>
            <a:r>
              <a:rPr lang="en-IN" b="1" dirty="0"/>
              <a:t>Register Mapping </a:t>
            </a:r>
            <a:endParaRPr lang="en-IN" dirty="0"/>
          </a:p>
          <a:p>
            <a:pPr lvl="1"/>
            <a:r>
              <a:rPr lang="en-US" dirty="0"/>
              <a:t>Map source registers to – spill registers if needed 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target registers &lt; source registers </a:t>
            </a:r>
          </a:p>
          <a:p>
            <a:pPr lvl="1"/>
            <a:r>
              <a:rPr lang="en-IN" dirty="0" smtClean="0"/>
              <a:t>map </a:t>
            </a:r>
            <a:r>
              <a:rPr lang="en-IN" dirty="0"/>
              <a:t>some to memory </a:t>
            </a:r>
          </a:p>
          <a:p>
            <a:pPr lvl="1"/>
            <a:r>
              <a:rPr lang="en-IN" dirty="0" smtClean="0"/>
              <a:t>map </a:t>
            </a:r>
            <a:r>
              <a:rPr lang="en-IN" dirty="0"/>
              <a:t>on per-block basis </a:t>
            </a:r>
          </a:p>
          <a:p>
            <a:pPr lvl="1"/>
            <a:r>
              <a:rPr lang="en-IN" dirty="0" smtClean="0"/>
              <a:t>Reduces </a:t>
            </a:r>
            <a:r>
              <a:rPr lang="en-IN" dirty="0"/>
              <a:t>load/store significantly </a:t>
            </a:r>
          </a:p>
          <a:p>
            <a:pPr lvl="1"/>
            <a:r>
              <a:rPr lang="en-IN" dirty="0" smtClean="0"/>
              <a:t>improves </a:t>
            </a:r>
            <a:r>
              <a:rPr lang="en-IN" dirty="0"/>
              <a:t>performance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Translation with Full Virtualization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49529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Depending on implementation technologies, hardware virtualization can be classified into two categories: </a:t>
            </a:r>
            <a:endParaRPr lang="en-US" dirty="0" smtClean="0"/>
          </a:p>
          <a:p>
            <a:pPr lvl="1"/>
            <a:r>
              <a:rPr lang="en-US" dirty="0" smtClean="0"/>
              <a:t>Full virtualization</a:t>
            </a:r>
            <a:endParaRPr lang="en-US" dirty="0"/>
          </a:p>
          <a:p>
            <a:pPr lvl="1"/>
            <a:r>
              <a:rPr lang="en-US" dirty="0" smtClean="0"/>
              <a:t>Host-based virtualization</a:t>
            </a:r>
          </a:p>
          <a:p>
            <a:r>
              <a:rPr lang="en-US" dirty="0" smtClean="0"/>
              <a:t>Full </a:t>
            </a:r>
            <a:r>
              <a:rPr lang="en-US" dirty="0"/>
              <a:t>virtualization does not need to modify the host OS.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relies on binary translation to trap and to virtualize the execution of certain sensitive, </a:t>
            </a:r>
            <a:r>
              <a:rPr lang="en-US" dirty="0" smtClean="0"/>
              <a:t>non </a:t>
            </a:r>
            <a:r>
              <a:rPr lang="en-US" dirty="0" err="1" smtClean="0"/>
              <a:t>virtualizable</a:t>
            </a:r>
            <a:r>
              <a:rPr lang="en-US" dirty="0" smtClean="0"/>
              <a:t> </a:t>
            </a:r>
            <a:r>
              <a:rPr lang="en-US" dirty="0"/>
              <a:t>instructions.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guest OSes and their applications consist of noncritical and critical instructions.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a host-based system, both a host OS and a guest OS are used. </a:t>
            </a:r>
            <a:endParaRPr lang="en-US" dirty="0" smtClean="0"/>
          </a:p>
          <a:p>
            <a:r>
              <a:rPr lang="en-US" dirty="0" smtClean="0"/>
              <a:t>A virtualization </a:t>
            </a:r>
            <a:r>
              <a:rPr lang="en-US" dirty="0"/>
              <a:t>software layer is built between the host OS and guest OS.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two classes of VM </a:t>
            </a:r>
            <a:r>
              <a:rPr lang="en-US" dirty="0" smtClean="0"/>
              <a:t>architecture </a:t>
            </a:r>
            <a:r>
              <a:rPr lang="en-US" dirty="0"/>
              <a:t>are introduced next.</a:t>
            </a:r>
          </a:p>
        </p:txBody>
      </p:sp>
    </p:spTree>
    <p:extLst>
      <p:ext uri="{BB962C8B-B14F-4D97-AF65-F5344CB8AC3E}">
        <p14:creationId xmlns:p14="http://schemas.microsoft.com/office/powerpoint/2010/main" val="367858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Translation with Full Virtualization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4952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1. Full Virtualization</a:t>
            </a:r>
            <a:endParaRPr lang="en-US" dirty="0"/>
          </a:p>
          <a:p>
            <a:r>
              <a:rPr lang="en-US" dirty="0"/>
              <a:t>With full virtualization, noncritical instructions run on the hardware directly while critical instructions are discovered and replaced with traps into the VMM to be emulated by software. </a:t>
            </a:r>
            <a:endParaRPr lang="en-US" dirty="0" smtClean="0"/>
          </a:p>
          <a:p>
            <a:r>
              <a:rPr lang="en-US" dirty="0" smtClean="0"/>
              <a:t>Both </a:t>
            </a:r>
            <a:r>
              <a:rPr lang="en-US" dirty="0"/>
              <a:t>the hypervisor and VMM approaches are considered full virtualization. </a:t>
            </a:r>
            <a:endParaRPr lang="en-US" dirty="0" smtClean="0"/>
          </a:p>
          <a:p>
            <a:r>
              <a:rPr lang="en-US" dirty="0" smtClean="0"/>
              <a:t>Why </a:t>
            </a:r>
            <a:r>
              <a:rPr lang="en-US" dirty="0"/>
              <a:t>are only critical instructions trapped into the VMM? This is because binary translation can incur a large performance overhead. </a:t>
            </a:r>
            <a:endParaRPr lang="en-US" dirty="0" smtClean="0"/>
          </a:p>
          <a:p>
            <a:r>
              <a:rPr lang="en-US" dirty="0" smtClean="0"/>
              <a:t>Noncritical </a:t>
            </a:r>
            <a:r>
              <a:rPr lang="en-US" dirty="0"/>
              <a:t>instructions do not control hardware or threaten the security of the system, but critical instructions do. </a:t>
            </a:r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running noncritical instructions on hardware not only can promote efficiency, but also can ensure system security.</a:t>
            </a:r>
          </a:p>
        </p:txBody>
      </p:sp>
    </p:spTree>
    <p:extLst>
      <p:ext uri="{BB962C8B-B14F-4D97-AF65-F5344CB8AC3E}">
        <p14:creationId xmlns:p14="http://schemas.microsoft.com/office/powerpoint/2010/main" val="184869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Translation with Full Virtualization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228600" y="1600201"/>
            <a:ext cx="8763000" cy="49529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1. Full Virtualization</a:t>
            </a:r>
            <a:endParaRPr lang="en-US" dirty="0"/>
          </a:p>
          <a:p>
            <a:r>
              <a:rPr lang="en-US" dirty="0"/>
              <a:t>With full virtualization, noncritical instructions run on the hardware directly while critical instructions are discovered and replaced with traps into the VMM to be emulated by software. </a:t>
            </a:r>
            <a:endParaRPr lang="en-US" dirty="0" smtClean="0"/>
          </a:p>
          <a:p>
            <a:r>
              <a:rPr lang="en-US" dirty="0" smtClean="0"/>
              <a:t>Both </a:t>
            </a:r>
            <a:r>
              <a:rPr lang="en-US" dirty="0"/>
              <a:t>the hypervisor and VMM approaches are considered full virtualization. </a:t>
            </a:r>
            <a:endParaRPr lang="en-US" dirty="0" smtClean="0"/>
          </a:p>
          <a:p>
            <a:r>
              <a:rPr lang="en-US" dirty="0" smtClean="0"/>
              <a:t>Why </a:t>
            </a:r>
            <a:r>
              <a:rPr lang="en-US" dirty="0"/>
              <a:t>are only critical instructions trapped into the VMM? This is because binary translation can incur a large performance overhead. </a:t>
            </a:r>
            <a:endParaRPr lang="en-US" dirty="0" smtClean="0"/>
          </a:p>
          <a:p>
            <a:r>
              <a:rPr lang="en-US" dirty="0" smtClean="0"/>
              <a:t>Noncritical </a:t>
            </a:r>
            <a:r>
              <a:rPr lang="en-US" dirty="0"/>
              <a:t>instructions do not control hardware or threaten the security of the system, but critical instructions do. </a:t>
            </a:r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running noncritical instructions on hardware not only can promote efficiency, but also can ensure system security.</a:t>
            </a:r>
          </a:p>
        </p:txBody>
      </p:sp>
    </p:spTree>
    <p:extLst>
      <p:ext uri="{BB962C8B-B14F-4D97-AF65-F5344CB8AC3E}">
        <p14:creationId xmlns:p14="http://schemas.microsoft.com/office/powerpoint/2010/main" val="48441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 of 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number of </a:t>
            </a:r>
            <a:r>
              <a:rPr lang="en-US" b="1" dirty="0"/>
              <a:t>servers gets reduced </a:t>
            </a:r>
            <a:r>
              <a:rPr lang="en-US" dirty="0"/>
              <a:t>by the use of virtualization concept</a:t>
            </a:r>
          </a:p>
          <a:p>
            <a:r>
              <a:rPr lang="en-US" dirty="0" smtClean="0"/>
              <a:t>Improve </a:t>
            </a:r>
            <a:r>
              <a:rPr lang="en-US" dirty="0"/>
              <a:t>the </a:t>
            </a:r>
            <a:r>
              <a:rPr lang="en-US" b="1" dirty="0"/>
              <a:t>ability of technology</a:t>
            </a:r>
          </a:p>
          <a:p>
            <a:r>
              <a:rPr lang="en-US" dirty="0" smtClean="0"/>
              <a:t>The </a:t>
            </a:r>
            <a:r>
              <a:rPr lang="en-US" b="1" dirty="0"/>
              <a:t>business continuity </a:t>
            </a:r>
            <a:r>
              <a:rPr lang="en-US" dirty="0"/>
              <a:t>also raised due to the use of virtualization</a:t>
            </a:r>
          </a:p>
          <a:p>
            <a:r>
              <a:rPr lang="en-US" dirty="0" smtClean="0"/>
              <a:t>It </a:t>
            </a:r>
            <a:r>
              <a:rPr lang="en-US" dirty="0"/>
              <a:t>creates a </a:t>
            </a:r>
            <a:r>
              <a:rPr lang="en-US" b="1" dirty="0"/>
              <a:t>mixed virtual environment</a:t>
            </a:r>
          </a:p>
          <a:p>
            <a:r>
              <a:rPr lang="en-US" dirty="0" smtClean="0"/>
              <a:t>Increase </a:t>
            </a:r>
            <a:r>
              <a:rPr lang="en-US" dirty="0"/>
              <a:t>efficiency for </a:t>
            </a:r>
            <a:r>
              <a:rPr lang="en-US" b="1" dirty="0"/>
              <a:t>development &amp; test environment</a:t>
            </a:r>
          </a:p>
          <a:p>
            <a:r>
              <a:rPr lang="en-US" dirty="0" smtClean="0"/>
              <a:t>Lower </a:t>
            </a:r>
            <a:r>
              <a:rPr lang="en-US" b="1" dirty="0"/>
              <a:t>Total Cost of Ownership </a:t>
            </a:r>
            <a:r>
              <a:rPr lang="en-US" dirty="0"/>
              <a:t>(TCO)</a:t>
            </a:r>
          </a:p>
        </p:txBody>
      </p:sp>
    </p:spTree>
    <p:extLst>
      <p:ext uri="{BB962C8B-B14F-4D97-AF65-F5344CB8AC3E}">
        <p14:creationId xmlns:p14="http://schemas.microsoft.com/office/powerpoint/2010/main" val="4029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of 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5029200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Partitioning</a:t>
            </a:r>
            <a:r>
              <a:rPr lang="en-US" b="1" dirty="0"/>
              <a:t>:</a:t>
            </a:r>
            <a:r>
              <a:rPr lang="en-US" dirty="0"/>
              <a:t> Multiple virtual servers can run on a physical server at the same time </a:t>
            </a:r>
          </a:p>
          <a:p>
            <a:r>
              <a:rPr lang="en-US" b="1" dirty="0" smtClean="0"/>
              <a:t>Encapsulation </a:t>
            </a:r>
            <a:r>
              <a:rPr lang="en-US" b="1" dirty="0"/>
              <a:t>of data: </a:t>
            </a:r>
            <a:r>
              <a:rPr lang="en-US" dirty="0"/>
              <a:t>All data on the virtual server including boot disks is encapsulated in a file format </a:t>
            </a:r>
          </a:p>
          <a:p>
            <a:r>
              <a:rPr lang="en-US" b="1" dirty="0" smtClean="0"/>
              <a:t>Isolation</a:t>
            </a:r>
            <a:r>
              <a:rPr lang="en-US" b="1" dirty="0"/>
              <a:t>:</a:t>
            </a:r>
            <a:r>
              <a:rPr lang="en-US" dirty="0"/>
              <a:t> The Virtual server running on the physical server are safely separated &amp; don't affect each other </a:t>
            </a:r>
          </a:p>
          <a:p>
            <a:r>
              <a:rPr lang="en-US" b="1" dirty="0" smtClean="0"/>
              <a:t>Hardware </a:t>
            </a:r>
            <a:r>
              <a:rPr lang="en-US" b="1" dirty="0"/>
              <a:t>Independence: </a:t>
            </a:r>
            <a:r>
              <a:rPr lang="en-US" dirty="0"/>
              <a:t>When the virtual server runs, it can migrate to the different hardware platform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3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Virtualization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057400"/>
          </a:xfrm>
        </p:spPr>
        <p:txBody>
          <a:bodyPr>
            <a:normAutofit/>
          </a:bodyPr>
          <a:lstStyle/>
          <a:p>
            <a:r>
              <a:rPr lang="en-US" dirty="0"/>
              <a:t>A Virtual machine (VM) is an isolated runtime environment (guest OS and applications) </a:t>
            </a:r>
            <a:r>
              <a:rPr lang="en-US" dirty="0" smtClean="0"/>
              <a:t>Multiple </a:t>
            </a:r>
            <a:r>
              <a:rPr lang="en-US" dirty="0"/>
              <a:t>virtual systems (VMs) can run on a single physical </a:t>
            </a:r>
            <a:r>
              <a:rPr lang="en-US" dirty="0" smtClean="0"/>
              <a:t>system.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505200"/>
            <a:ext cx="6400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Virtualization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4267200" cy="19812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b="1" dirty="0" smtClean="0"/>
              <a:t>Before </a:t>
            </a:r>
            <a:r>
              <a:rPr lang="en-IN" b="1" dirty="0"/>
              <a:t>Virtualization </a:t>
            </a:r>
            <a:r>
              <a:rPr lang="en-IN" b="1" dirty="0" smtClean="0"/>
              <a:t>:</a:t>
            </a:r>
            <a:endParaRPr lang="en-IN" dirty="0"/>
          </a:p>
          <a:p>
            <a:endParaRPr lang="en-IN" dirty="0"/>
          </a:p>
          <a:p>
            <a:r>
              <a:rPr lang="en-US" dirty="0" smtClean="0"/>
              <a:t>Single </a:t>
            </a:r>
            <a:r>
              <a:rPr lang="en-US" dirty="0"/>
              <a:t>OS image per machine </a:t>
            </a:r>
          </a:p>
          <a:p>
            <a:r>
              <a:rPr lang="en-US" dirty="0" smtClean="0"/>
              <a:t>Software </a:t>
            </a:r>
            <a:r>
              <a:rPr lang="en-US" dirty="0"/>
              <a:t>and hardware tightly coupled </a:t>
            </a:r>
          </a:p>
          <a:p>
            <a:r>
              <a:rPr lang="en-US" dirty="0" smtClean="0"/>
              <a:t>Running </a:t>
            </a:r>
            <a:r>
              <a:rPr lang="en-US" dirty="0"/>
              <a:t>multiple applications on same machine often creates conflict </a:t>
            </a:r>
          </a:p>
          <a:p>
            <a:r>
              <a:rPr lang="en-IN" dirty="0" smtClean="0"/>
              <a:t>Inflexible </a:t>
            </a:r>
            <a:r>
              <a:rPr lang="en-IN" dirty="0"/>
              <a:t>and costly infrastructure </a:t>
            </a:r>
          </a:p>
          <a:p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48200" y="1600200"/>
            <a:ext cx="4495800" cy="198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b="1" dirty="0" smtClean="0"/>
              <a:t>After </a:t>
            </a:r>
            <a:r>
              <a:rPr lang="en-IN" sz="1800" b="1" dirty="0"/>
              <a:t>virtualization </a:t>
            </a:r>
            <a:r>
              <a:rPr lang="en-IN" sz="1800" b="1" dirty="0" smtClean="0"/>
              <a:t> :</a:t>
            </a:r>
            <a:endParaRPr lang="en-IN" sz="1800" dirty="0" smtClean="0"/>
          </a:p>
          <a:p>
            <a:endParaRPr lang="en-IN" sz="1800" dirty="0" smtClean="0"/>
          </a:p>
          <a:p>
            <a:r>
              <a:rPr lang="en-US" sz="1800" dirty="0" smtClean="0"/>
              <a:t>Hardware-independence </a:t>
            </a:r>
            <a:r>
              <a:rPr lang="en-US" sz="1800" dirty="0"/>
              <a:t>of operating system and applications </a:t>
            </a:r>
          </a:p>
          <a:p>
            <a:r>
              <a:rPr lang="en-US" sz="1800" dirty="0" smtClean="0"/>
              <a:t>Virtual </a:t>
            </a:r>
            <a:r>
              <a:rPr lang="en-US" sz="1800" dirty="0"/>
              <a:t>machines can be provisioned to any system </a:t>
            </a:r>
          </a:p>
          <a:p>
            <a:r>
              <a:rPr lang="en-US" sz="1800" dirty="0" smtClean="0"/>
              <a:t>Can </a:t>
            </a:r>
            <a:r>
              <a:rPr lang="en-US" sz="1800" dirty="0"/>
              <a:t>manage OS and application as a single unit by encapsulating them into virtual </a:t>
            </a:r>
            <a:r>
              <a:rPr lang="en-US" sz="1800" dirty="0" smtClean="0"/>
              <a:t>Machines</a:t>
            </a:r>
            <a:r>
              <a:rPr lang="en-IN" sz="1800" dirty="0" smtClean="0"/>
              <a:t> </a:t>
            </a:r>
          </a:p>
          <a:p>
            <a:endParaRPr lang="en-US" sz="15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56553"/>
            <a:ext cx="2513237" cy="2207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114202"/>
            <a:ext cx="2621550" cy="26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2755</Words>
  <Application>Microsoft Office PowerPoint</Application>
  <PresentationFormat>On-screen Show (4:3)</PresentationFormat>
  <Paragraphs>273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Unit 03 Virtualization</vt:lpstr>
      <vt:lpstr>Virtualization</vt:lpstr>
      <vt:lpstr>Virtualization</vt:lpstr>
      <vt:lpstr>Need for virtualization</vt:lpstr>
      <vt:lpstr>Difference Between Virtualization and Cloud</vt:lpstr>
      <vt:lpstr>Advantages of Virtualization</vt:lpstr>
      <vt:lpstr>Features of Virtualization</vt:lpstr>
      <vt:lpstr>Virtualization Architecture</vt:lpstr>
      <vt:lpstr>Virtualization Architecture</vt:lpstr>
      <vt:lpstr>Benefits of Virtualization</vt:lpstr>
      <vt:lpstr>What makes virtualization possible?</vt:lpstr>
      <vt:lpstr>Hypervisor</vt:lpstr>
      <vt:lpstr>Hypervisor</vt:lpstr>
      <vt:lpstr>Types of virtualization</vt:lpstr>
      <vt:lpstr>Hardware Virtualization</vt:lpstr>
      <vt:lpstr>Hardware Virtualization</vt:lpstr>
      <vt:lpstr>Hardware Virtualization</vt:lpstr>
      <vt:lpstr>Software Virtualization</vt:lpstr>
      <vt:lpstr>Software Virtualization</vt:lpstr>
      <vt:lpstr>Network Virtualization</vt:lpstr>
      <vt:lpstr>Network Virtualization</vt:lpstr>
      <vt:lpstr>Storage Virtualization</vt:lpstr>
      <vt:lpstr>Storage Virtualization</vt:lpstr>
      <vt:lpstr>Memory Virtualization</vt:lpstr>
      <vt:lpstr>Memory Virtualization</vt:lpstr>
      <vt:lpstr>Memory Virtualization</vt:lpstr>
      <vt:lpstr>Data Virtualization</vt:lpstr>
      <vt:lpstr>Virtualization Technology</vt:lpstr>
      <vt:lpstr>Xen Hypervisor</vt:lpstr>
      <vt:lpstr>Xen Hypervisor</vt:lpstr>
      <vt:lpstr>Xen Hypervisor</vt:lpstr>
      <vt:lpstr>KVM</vt:lpstr>
      <vt:lpstr>How does KVM work?</vt:lpstr>
      <vt:lpstr>Implementing KVM</vt:lpstr>
      <vt:lpstr>KVM features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Interpretation and Binary Translation</vt:lpstr>
      <vt:lpstr>Binary Translation with Full Virtualization</vt:lpstr>
      <vt:lpstr>Binary Translation with Full Virtualization</vt:lpstr>
      <vt:lpstr>Binary Translation with Full Virtualization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01 Computer and Network Security</dc:title>
  <dc:creator>Windows8.1</dc:creator>
  <cp:lastModifiedBy>DYP</cp:lastModifiedBy>
  <cp:revision>525</cp:revision>
  <dcterms:created xsi:type="dcterms:W3CDTF">2006-08-16T00:00:00Z</dcterms:created>
  <dcterms:modified xsi:type="dcterms:W3CDTF">2024-10-05T08:10:37Z</dcterms:modified>
</cp:coreProperties>
</file>